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72" r:id="rId11"/>
    <p:sldId id="26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HMp4aVjTx5QvxB9bx+ugPQ3A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536A9B-542B-482A-89A2-DC0833394E70}">
  <a:tblStyle styleId="{75536A9B-542B-482A-89A2-DC0833394E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FE8"/>
          </a:solidFill>
        </a:fill>
      </a:tcStyle>
    </a:wholeTbl>
    <a:band1H>
      <a:tcTxStyle/>
      <a:tcStyle>
        <a:tcBdr/>
        <a:fill>
          <a:solidFill>
            <a:srgbClr val="F8F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FF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FF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CFF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125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6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9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86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75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6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730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2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Un dibujo de un edific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 l="20298" r="54492" b="-2357"/>
          <a:stretch/>
        </p:blipFill>
        <p:spPr>
          <a:xfrm>
            <a:off x="5186370" y="6191401"/>
            <a:ext cx="1819258" cy="4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texto e imagen">
  <p:cSld name="Título texto e image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1145784"/>
            <a:ext cx="3932237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5183188" y="1145784"/>
            <a:ext cx="6172200" cy="4715266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" name="Google Shape;18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FD6EEE1-3B66-9E4F-6A01-3EA45F6DE2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1076" r="61658" b="73010"/>
          <a:stretch/>
        </p:blipFill>
        <p:spPr>
          <a:xfrm>
            <a:off x="0" y="81477"/>
            <a:ext cx="2876550" cy="48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DE1C055-7D74-F3C6-F7B5-6EE5C7CAA4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0508" t="14055" b="75945"/>
          <a:stretch/>
        </p:blipFill>
        <p:spPr>
          <a:xfrm>
            <a:off x="9210675" y="171360"/>
            <a:ext cx="2981325" cy="30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;p9">
            <a:extLst>
              <a:ext uri="{FF2B5EF4-FFF2-40B4-BE49-F238E27FC236}">
                <a16:creationId xmlns:a16="http://schemas.microsoft.com/office/drawing/2014/main" id="{DE271B76-BDFE-6E8C-63AC-7DB3E9E0C19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0298" r="54492" b="-2357"/>
          <a:stretch/>
        </p:blipFill>
        <p:spPr>
          <a:xfrm>
            <a:off x="5186370" y="6400881"/>
            <a:ext cx="1819258" cy="4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714500" y="1145784"/>
            <a:ext cx="8890808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714500" y="2057400"/>
            <a:ext cx="88908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7388" y="6259446"/>
            <a:ext cx="7217223" cy="4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typeform.com/to/WzuJCzk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2329380" y="3595030"/>
            <a:ext cx="753324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tu proyecto / empresa</a:t>
            </a: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4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72390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Explicar cómo convertir el archivo en PDF y cómo adjuntarlo al formulario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¿Cómo convertir el documento en PDF?</a:t>
            </a:r>
          </a:p>
        </p:txBody>
      </p: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D1349189-4E3B-AA3B-8220-6500EDAD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619123"/>
              </p:ext>
            </p:extLst>
          </p:nvPr>
        </p:nvGraphicFramePr>
        <p:xfrm>
          <a:off x="400050" y="1673225"/>
          <a:ext cx="11344275" cy="2870355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0355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</a:pP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Archivo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</a:pP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Descargar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</a:pP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Documento PDF (.</a:t>
                      </a:r>
                      <a:r>
                        <a:rPr lang="es-ES" sz="1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pdf</a:t>
                      </a: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88DE423-C2B2-61F3-D844-D34609B385E1}"/>
              </a:ext>
            </a:extLst>
          </p:cNvPr>
          <p:cNvSpPr/>
          <p:nvPr/>
        </p:nvSpPr>
        <p:spPr>
          <a:xfrm>
            <a:off x="409574" y="5004487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Enlace al formulario para subir el documento de presentación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69FD70B2-2711-A2E0-FD0C-E1204FAA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138376"/>
              </p:ext>
            </p:extLst>
          </p:nvPr>
        </p:nvGraphicFramePr>
        <p:xfrm>
          <a:off x="400049" y="5407184"/>
          <a:ext cx="11344275" cy="78708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7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u="sng" dirty="0">
                          <a:solidFill>
                            <a:schemeClr val="hlink"/>
                          </a:solidFill>
                          <a:hlinkClick r:id="rId3"/>
                        </a:rPr>
                        <a:t>https://form.typeform.com/to/WzuJCzkP</a:t>
                      </a:r>
                      <a:endParaRPr lang="es-ES" sz="1400" b="1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Google Shape;217;p26">
            <a:extLst>
              <a:ext uri="{FF2B5EF4-FFF2-40B4-BE49-F238E27FC236}">
                <a16:creationId xmlns:a16="http://schemas.microsoft.com/office/drawing/2014/main" id="{F3EA1046-A50E-AF11-CD96-7ADCEAFE36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976" t="8994" r="7837" b="5746"/>
          <a:stretch/>
        </p:blipFill>
        <p:spPr>
          <a:xfrm>
            <a:off x="3581267" y="1687076"/>
            <a:ext cx="5029467" cy="283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49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 idx="4294967295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¡Muchas gracias!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Datos del proyecto / empresa y ubicación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0050" y="1270531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Pueblo desde donde se desarrolla la actividad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98C8F6-A905-F07C-F7AB-F9361264B2F3}"/>
              </a:ext>
            </a:extLst>
          </p:cNvPr>
          <p:cNvSpPr/>
          <p:nvPr/>
        </p:nvSpPr>
        <p:spPr>
          <a:xfrm>
            <a:off x="400050" y="3313627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Provincia desde donde se ejecuta el proyecto</a:t>
            </a:r>
          </a:p>
        </p:txBody>
      </p:sp>
      <p:graphicFrame>
        <p:nvGraphicFramePr>
          <p:cNvPr id="13" name="Google Shape;99;p2">
            <a:extLst>
              <a:ext uri="{FF2B5EF4-FFF2-40B4-BE49-F238E27FC236}">
                <a16:creationId xmlns:a16="http://schemas.microsoft.com/office/drawing/2014/main" id="{1C76B6CA-5084-B7A5-A429-A2052B1BA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231359"/>
              </p:ext>
            </p:extLst>
          </p:nvPr>
        </p:nvGraphicFramePr>
        <p:xfrm>
          <a:off x="400050" y="4789193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GDR Sierra de Alcaraz y Campo de Montiel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EABEA1B6-EC1C-A5AF-5C5E-7B6EB0EFB6B7}"/>
              </a:ext>
            </a:extLst>
          </p:cNvPr>
          <p:cNvSpPr/>
          <p:nvPr/>
        </p:nvSpPr>
        <p:spPr>
          <a:xfrm>
            <a:off x="400050" y="4335175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GDR / GAL / GALP al que pertenece el pueblo</a:t>
            </a:r>
          </a:p>
        </p:txBody>
      </p:sp>
      <p:graphicFrame>
        <p:nvGraphicFramePr>
          <p:cNvPr id="15" name="Google Shape;99;p2">
            <a:extLst>
              <a:ext uri="{FF2B5EF4-FFF2-40B4-BE49-F238E27FC236}">
                <a16:creationId xmlns:a16="http://schemas.microsoft.com/office/drawing/2014/main" id="{D472675C-EEA2-D5DF-A3A0-45A3DF67E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62773"/>
              </p:ext>
            </p:extLst>
          </p:nvPr>
        </p:nvGraphicFramePr>
        <p:xfrm>
          <a:off x="400050" y="58107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Aproximadamente 500 habitantes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74FDD-8B4F-5D92-B99F-A3C8A37937EB}"/>
              </a:ext>
            </a:extLst>
          </p:cNvPr>
          <p:cNvSpPr/>
          <p:nvPr/>
        </p:nvSpPr>
        <p:spPr>
          <a:xfrm>
            <a:off x="400050" y="535672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habitantes del pueblo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8E846C-D51C-B885-FD2A-A20DCD1A6875}"/>
              </a:ext>
            </a:extLst>
          </p:cNvPr>
          <p:cNvSpPr/>
          <p:nvPr/>
        </p:nvSpPr>
        <p:spPr>
          <a:xfrm>
            <a:off x="6254969" y="127053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Nombre de la persona de contacto del proyecto / empresa</a:t>
            </a:r>
          </a:p>
        </p:txBody>
      </p:sp>
      <p:graphicFrame>
        <p:nvGraphicFramePr>
          <p:cNvPr id="21" name="Google Shape;99;p2">
            <a:extLst>
              <a:ext uri="{FF2B5EF4-FFF2-40B4-BE49-F238E27FC236}">
                <a16:creationId xmlns:a16="http://schemas.microsoft.com/office/drawing/2014/main" id="{17AC0E1C-668D-9E4D-D3A9-9EF0614F5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730446"/>
              </p:ext>
            </p:extLst>
          </p:nvPr>
        </p:nvGraphicFramePr>
        <p:xfrm>
          <a:off x="400050" y="37676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Albacete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oogle Shape;99;p2">
            <a:extLst>
              <a:ext uri="{FF2B5EF4-FFF2-40B4-BE49-F238E27FC236}">
                <a16:creationId xmlns:a16="http://schemas.microsoft.com/office/drawing/2014/main" id="{51EDA3B4-9933-22CA-3D37-E2568AAD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403796"/>
              </p:ext>
            </p:extLst>
          </p:nvPr>
        </p:nvGraphicFramePr>
        <p:xfrm>
          <a:off x="6249386" y="172480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José Martínez García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oogle Shape;99;p2">
            <a:extLst>
              <a:ext uri="{FF2B5EF4-FFF2-40B4-BE49-F238E27FC236}">
                <a16:creationId xmlns:a16="http://schemas.microsoft.com/office/drawing/2014/main" id="{3EF16B84-C496-1DA8-7B41-9056CD117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061992"/>
              </p:ext>
            </p:extLst>
          </p:nvPr>
        </p:nvGraphicFramePr>
        <p:xfrm>
          <a:off x="400050" y="1724549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4509766F-9D70-D63B-A2E7-BFCF56E92F49}"/>
              </a:ext>
            </a:extLst>
          </p:cNvPr>
          <p:cNvSpPr/>
          <p:nvPr/>
        </p:nvSpPr>
        <p:spPr>
          <a:xfrm>
            <a:off x="400050" y="2292079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Comarca desde donde se desarrolla la actividad</a:t>
            </a:r>
          </a:p>
        </p:txBody>
      </p:sp>
      <p:graphicFrame>
        <p:nvGraphicFramePr>
          <p:cNvPr id="27" name="Google Shape;99;p2">
            <a:extLst>
              <a:ext uri="{FF2B5EF4-FFF2-40B4-BE49-F238E27FC236}">
                <a16:creationId xmlns:a16="http://schemas.microsoft.com/office/drawing/2014/main" id="{6BCBDED7-34E7-82E7-C5A3-F7CDA16CB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831466"/>
              </p:ext>
            </p:extLst>
          </p:nvPr>
        </p:nvGraphicFramePr>
        <p:xfrm>
          <a:off x="400050" y="274609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7C54F2FF-7BB5-E5E1-720E-F8B97DE1CB47}"/>
              </a:ext>
            </a:extLst>
          </p:cNvPr>
          <p:cNvSpPr/>
          <p:nvPr/>
        </p:nvSpPr>
        <p:spPr>
          <a:xfrm>
            <a:off x="6254969" y="229259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Email de la persona de contacto del proyecto / empresa</a:t>
            </a:r>
          </a:p>
        </p:txBody>
      </p:sp>
      <p:graphicFrame>
        <p:nvGraphicFramePr>
          <p:cNvPr id="29" name="Google Shape;99;p2">
            <a:extLst>
              <a:ext uri="{FF2B5EF4-FFF2-40B4-BE49-F238E27FC236}">
                <a16:creationId xmlns:a16="http://schemas.microsoft.com/office/drawing/2014/main" id="{94C97B12-923F-C973-E415-A9B1A08D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673345"/>
              </p:ext>
            </p:extLst>
          </p:nvPr>
        </p:nvGraphicFramePr>
        <p:xfrm>
          <a:off x="6249386" y="274686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josemartinezgarcia@Ejemplo.es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id="{2DFF2772-AE36-BF7D-E50F-8A08B746235C}"/>
              </a:ext>
            </a:extLst>
          </p:cNvPr>
          <p:cNvSpPr/>
          <p:nvPr/>
        </p:nvSpPr>
        <p:spPr>
          <a:xfrm>
            <a:off x="6254969" y="331465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Sector de la actividad de la empresa</a:t>
            </a:r>
          </a:p>
        </p:txBody>
      </p:sp>
      <p:graphicFrame>
        <p:nvGraphicFramePr>
          <p:cNvPr id="31" name="Google Shape;99;p2">
            <a:extLst>
              <a:ext uri="{FF2B5EF4-FFF2-40B4-BE49-F238E27FC236}">
                <a16:creationId xmlns:a16="http://schemas.microsoft.com/office/drawing/2014/main" id="{843D8689-1759-B04E-0890-76200548B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73204"/>
              </p:ext>
            </p:extLst>
          </p:nvPr>
        </p:nvGraphicFramePr>
        <p:xfrm>
          <a:off x="6249386" y="376892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Agroalimentario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748769F2-A3E4-5261-894B-0C0BA38FDD4E}"/>
              </a:ext>
            </a:extLst>
          </p:cNvPr>
          <p:cNvSpPr/>
          <p:nvPr/>
        </p:nvSpPr>
        <p:spPr>
          <a:xfrm>
            <a:off x="6254969" y="433671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Año de fundación de la empresa / proyecto</a:t>
            </a:r>
          </a:p>
        </p:txBody>
      </p:sp>
      <p:graphicFrame>
        <p:nvGraphicFramePr>
          <p:cNvPr id="33" name="Google Shape;99;p2">
            <a:extLst>
              <a:ext uri="{FF2B5EF4-FFF2-40B4-BE49-F238E27FC236}">
                <a16:creationId xmlns:a16="http://schemas.microsoft.com/office/drawing/2014/main" id="{69F47373-AF4A-2B24-DE51-A20F41A6F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118004"/>
              </p:ext>
            </p:extLst>
          </p:nvPr>
        </p:nvGraphicFramePr>
        <p:xfrm>
          <a:off x="6249386" y="479098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2021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89570EF5-305E-1E3C-DCF2-01938C4815F8}"/>
              </a:ext>
            </a:extLst>
          </p:cNvPr>
          <p:cNvSpPr/>
          <p:nvPr/>
        </p:nvSpPr>
        <p:spPr>
          <a:xfrm>
            <a:off x="6254969" y="535877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personas que constituyen actualmente el equipo</a:t>
            </a:r>
          </a:p>
        </p:txBody>
      </p:sp>
      <p:graphicFrame>
        <p:nvGraphicFramePr>
          <p:cNvPr id="35" name="Google Shape;99;p2">
            <a:extLst>
              <a:ext uri="{FF2B5EF4-FFF2-40B4-BE49-F238E27FC236}">
                <a16:creationId xmlns:a16="http://schemas.microsoft.com/office/drawing/2014/main" id="{D43806E0-C088-97F9-36AD-A500AB3E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80190"/>
              </p:ext>
            </p:extLst>
          </p:nvPr>
        </p:nvGraphicFramePr>
        <p:xfrm>
          <a:off x="6249386" y="58130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 personas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971110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 empresa, "Sabores Almedina", se dedica a la producción y comercialización de productos alimenticios artesanales, centrados en ingredientes locales y recetas tradicionales de la región. 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 la actividad de la empresa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Resumen del modelo de negocio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Productos o servicios ofrecidos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218319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Basamos nuestro modelo de negocio en la promoción de la agricultura local y el empleo de prácticas sostenibles, así como en la elaboración artesanal de nuestros productos para preservar la autenticidad y la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221636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Ofrecemos una variedad de productos alimenticios, como conservas de verduras, mermeladas caseras, aceite de oliva virgen extra y quesos artesanales.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67926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El equipo fundador de "Sabores Almedina" está formado por emprendedores locales apasionados por la gastronomía tradicional y comprometidos con el desarrollo sostenible de la región.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 Directora del proyecto es Lucía Sánchez, quien cuenta con experiencia en agricultura ecológica y por eso comenzó el proyecto.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El responsable de operaciones es Germán Sánchez, quien lleva a cabo todas las acciones de logística.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equipo fundador: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Impacto social del proyecto /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Problema que resuelve 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84624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proyecto contribuye al desarrollo económico local al promover la agricultura y la producción artesanal, generando empleo en la comunidad y apoyando a los agricultores locales.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599968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Resolvemos la falta de oportunidades económicas en la zona rural al fomentar la producción local y proporcionar un canal de comercialización para los productos agrícolas.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5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72498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mercado objetivo incluye a consumidores conscientes de la calidad y origen de los alimentos, así como a turistas interesados en la gastronomía local y la cultura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mercado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Recursos del territorio que utiliza la empresa /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Competencia / Productos sustitutos: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81715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Utilizamos materias primas locales, como hortalizas cultivadas en la región, aceitunas de nuestros olivares y leche de ganaderías cercanas.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641273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Competimos con otras empresas de alimentos artesanales y productos gourmet en el mercado local y regional.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Lo que nos diferencia de la competencia es nuestra cercanía con el cliente y nuestra agilidad en el servicio.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9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96073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Nuestras principales ventajas competitivas incluyen la calidad y autenticidad de nuestros productos, así como nuestro compromiso con la sostenibilidad y el apoyo a la comunidad local.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Ventajas competitivas: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Innovación que propone la actividad del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Generación de empleo futura del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44966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Innovamos en la elaboración de nuestros productos mediante la combinación de recetas tradicionales con técnicas modernas, lo que nos permite ofrecer productos únicos y de alta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97380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Esperamos aumentar nuestro equipo en los próximos años a medida que expandimos nuestras operaciones y aumenta la demanda de nuestros productos, brindando así oportunidades de empleo adicionales en la comunidad.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2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Situación financiera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979846A9-3623-46C0-95B7-345BC6462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908989"/>
              </p:ext>
            </p:extLst>
          </p:nvPr>
        </p:nvGraphicFramePr>
        <p:xfrm>
          <a:off x="400050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Inversiones recibidas hasta la fecha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E33ABB-43F5-7F4C-6805-20255B094EDA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recibidas hasta la fecha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450D0A-3CE6-8748-5136-3812B9FEAD98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solicitadas hasta la fecha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19FA6D8E-44AE-A0D0-8746-BAC23FF7F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671094"/>
              </p:ext>
            </p:extLst>
          </p:nvPr>
        </p:nvGraphicFramePr>
        <p:xfrm>
          <a:off x="400049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oogle Shape;99;p2">
            <a:extLst>
              <a:ext uri="{FF2B5EF4-FFF2-40B4-BE49-F238E27FC236}">
                <a16:creationId xmlns:a16="http://schemas.microsoft.com/office/drawing/2014/main" id="{D0F012C8-8ADD-A939-65BF-C28D21FC8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047572"/>
              </p:ext>
            </p:extLst>
          </p:nvPr>
        </p:nvGraphicFramePr>
        <p:xfrm>
          <a:off x="400049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oogle Shape;99;p2">
            <a:extLst>
              <a:ext uri="{FF2B5EF4-FFF2-40B4-BE49-F238E27FC236}">
                <a16:creationId xmlns:a16="http://schemas.microsoft.com/office/drawing/2014/main" id="{583F904B-EF8A-1501-1EB7-DE06E6253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7869"/>
              </p:ext>
            </p:extLst>
          </p:nvPr>
        </p:nvGraphicFramePr>
        <p:xfrm>
          <a:off x="6372228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F7726151-4428-0BC9-6970-1A51ECA59414}"/>
              </a:ext>
            </a:extLst>
          </p:cNvPr>
          <p:cNvSpPr/>
          <p:nvPr/>
        </p:nvSpPr>
        <p:spPr>
          <a:xfrm>
            <a:off x="6381753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Aportaciones de capital realizadas por los socios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B923477-EDAC-F890-8E50-47F20BD1B96C}"/>
              </a:ext>
            </a:extLst>
          </p:cNvPr>
          <p:cNvSpPr/>
          <p:nvPr/>
        </p:nvSpPr>
        <p:spPr>
          <a:xfrm>
            <a:off x="6381752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¿La compañía ha iniciado la actividad económica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27FE0CD-12D8-A4C7-B51C-B5D14AE8BE31}"/>
              </a:ext>
            </a:extLst>
          </p:cNvPr>
          <p:cNvSpPr/>
          <p:nvPr/>
        </p:nvSpPr>
        <p:spPr>
          <a:xfrm>
            <a:off x="6381753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Facturación 2023</a:t>
            </a:r>
          </a:p>
        </p:txBody>
      </p:sp>
      <p:graphicFrame>
        <p:nvGraphicFramePr>
          <p:cNvPr id="24" name="Google Shape;99;p2">
            <a:extLst>
              <a:ext uri="{FF2B5EF4-FFF2-40B4-BE49-F238E27FC236}">
                <a16:creationId xmlns:a16="http://schemas.microsoft.com/office/drawing/2014/main" id="{A59442B8-B1DC-E321-988E-2A7C2F33D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013953"/>
              </p:ext>
            </p:extLst>
          </p:nvPr>
        </p:nvGraphicFramePr>
        <p:xfrm>
          <a:off x="6372227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SI / NO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oogle Shape;99;p2">
            <a:extLst>
              <a:ext uri="{FF2B5EF4-FFF2-40B4-BE49-F238E27FC236}">
                <a16:creationId xmlns:a16="http://schemas.microsoft.com/office/drawing/2014/main" id="{BC50B34C-7FC4-4FE1-D6C1-FCA7FF518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24675"/>
              </p:ext>
            </p:extLst>
          </p:nvPr>
        </p:nvGraphicFramePr>
        <p:xfrm>
          <a:off x="6372227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Volumen de ingresos en el último año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7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Objetivos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cualitativos a corto / medio / largo plazo</a:t>
            </a:r>
          </a:p>
        </p:txBody>
      </p: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D1349189-4E3B-AA3B-8220-6500EDAD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117368"/>
              </p:ext>
            </p:extLst>
          </p:nvPr>
        </p:nvGraphicFramePr>
        <p:xfrm>
          <a:off x="400050" y="1673226"/>
          <a:ext cx="11344275" cy="1755774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7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Corto plazo: Consolidar nuestra marca en el mercado local y establecer alianzas con tiendas de productos gourmet y mercados locales.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Medio plazo: Ampliar nuestra distribución a nivel regional y fortalecer nuestra presencia en ferias y eventos gastronómicos.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Largo plazo: Expandir nuestras operaciones a nivel nacional e internacional, promoviendo la imagen de la región como destino gastronómico de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88DE423-C2B2-61F3-D844-D34609B385E1}"/>
              </a:ext>
            </a:extLst>
          </p:cNvPr>
          <p:cNvSpPr/>
          <p:nvPr/>
        </p:nvSpPr>
        <p:spPr>
          <a:xfrm>
            <a:off x="409574" y="3614450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en favor del territorio rural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69FD70B2-2711-A2E0-FD0C-E1204FAA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269440"/>
              </p:ext>
            </p:extLst>
          </p:nvPr>
        </p:nvGraphicFramePr>
        <p:xfrm>
          <a:off x="400049" y="4017146"/>
          <a:ext cx="11344275" cy="178357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5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Contribuir al desarrollo económico y social del pueblo de Almedina y la comarca de Sierra de Alcaraz mediante la creación de empleo y el impulso a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Fomentar el turismo gastronómico en la región, destacando la riqueza culinaria y cultural del territorio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Equipo de trabajo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Describir el equipo al frente del proyecto</a:t>
            </a:r>
          </a:p>
        </p:txBody>
      </p:sp>
      <p:graphicFrame>
        <p:nvGraphicFramePr>
          <p:cNvPr id="2" name="Google Shape;99;p2">
            <a:extLst>
              <a:ext uri="{FF2B5EF4-FFF2-40B4-BE49-F238E27FC236}">
                <a16:creationId xmlns:a16="http://schemas.microsoft.com/office/drawing/2014/main" id="{61DAC470-A241-27CF-2BEB-C4A79833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520859"/>
              </p:ext>
            </p:extLst>
          </p:nvPr>
        </p:nvGraphicFramePr>
        <p:xfrm>
          <a:off x="400050" y="1673227"/>
          <a:ext cx="11344275" cy="3841748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17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José Martínez García: Fundador y director ejecutivo. Con experiencia en el sector agroalimentario y un profundo conocimiento de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María López Sánchez: </a:t>
                      </a:r>
                      <a:r>
                        <a:rPr lang="es-ES" sz="900" b="0" i="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Co-fundadora</a:t>
                      </a: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 y responsable de producción. Experta en técnicas de conservación de alimentos y gestión de procesos de producción artesanal.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57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967</Words>
  <Application>Microsoft Office PowerPoint</Application>
  <PresentationFormat>Panorámica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Delgado</dc:creator>
  <cp:lastModifiedBy>Carlos Ramos</cp:lastModifiedBy>
  <cp:revision>8</cp:revision>
  <dcterms:created xsi:type="dcterms:W3CDTF">2023-04-19T10:40:25Z</dcterms:created>
  <dcterms:modified xsi:type="dcterms:W3CDTF">2024-05-16T13:24:01Z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2023-09-27T10:38:37Z</vt:lpwstr>
  </property>
  <property fmtid="{D5CDD505-2E9C-101B-9397-08002B2CF9AE}" pid="4" name="MSIP_Label_c2c11c9e-624c-4a75-9f78-0989052ff6ea_Method">
    <vt:lpwstr>Privileged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17114b44-7b65-4657-8868-6442fe1c2473</vt:lpwstr>
  </property>
  <property fmtid="{D5CDD505-2E9C-101B-9397-08002B2CF9AE}" pid="8" name="MSIP_Label_c2c11c9e-624c-4a75-9f78-0989052ff6ea_ContentBits">
    <vt:lpwstr>0</vt:lpwstr>
  </property>
</Properties>
</file>